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7" r:id="rId4"/>
    <p:sldId id="288" r:id="rId5"/>
    <p:sldId id="289" r:id="rId6"/>
    <p:sldId id="286" r:id="rId7"/>
    <p:sldId id="290" r:id="rId8"/>
    <p:sldId id="293" r:id="rId9"/>
    <p:sldId id="259" r:id="rId10"/>
    <p:sldId id="260" r:id="rId11"/>
    <p:sldId id="266" r:id="rId12"/>
    <p:sldId id="268" r:id="rId13"/>
    <p:sldId id="291" r:id="rId14"/>
    <p:sldId id="274" r:id="rId15"/>
    <p:sldId id="275" r:id="rId16"/>
    <p:sldId id="292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Čupka" initials="JKC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66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BA31C6-2864-4AB1-8493-A4612F691302}" type="datetimeFigureOut">
              <a:rPr lang="cs-CZ" smtClean="0"/>
              <a:pPr/>
              <a:t>13. 1. 2016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11C590-6544-4210-82CA-983DDEF5F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camera.wav"/>
      </p:stSnd>
    </p:sndAc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237356" cy="3800713"/>
          </a:xfrm>
        </p:spPr>
        <p:txBody>
          <a:bodyPr/>
          <a:lstStyle/>
          <a:p>
            <a:pPr marL="182880" indent="0">
              <a:buNone/>
            </a:pPr>
            <a:r>
              <a:rPr lang="cs-CZ" sz="4400" dirty="0"/>
              <a:t> </a:t>
            </a:r>
            <a:r>
              <a:rPr lang="cs-CZ" sz="4400" dirty="0" smtClean="0"/>
              <a:t>         Transformace</a:t>
            </a:r>
            <a:br>
              <a:rPr lang="cs-CZ" sz="4400" dirty="0" smtClean="0"/>
            </a:br>
            <a:r>
              <a:rPr lang="cs-CZ" sz="4400" dirty="0"/>
              <a:t> </a:t>
            </a:r>
            <a:r>
              <a:rPr lang="cs-CZ" sz="4400" dirty="0" smtClean="0"/>
              <a:t>           </a:t>
            </a:r>
            <a:r>
              <a:rPr lang="cs-CZ" sz="3200" dirty="0" smtClean="0">
                <a:solidFill>
                  <a:srgbClr val="FF0000"/>
                </a:solidFill>
              </a:rPr>
              <a:t>CESTA </a:t>
            </a:r>
            <a:r>
              <a:rPr lang="cs-CZ" sz="3200" dirty="0">
                <a:solidFill>
                  <a:srgbClr val="FF0000"/>
                </a:solidFill>
              </a:rPr>
              <a:t>KE ZMĚNĚ </a:t>
            </a:r>
            <a:endParaRPr lang="cs-CZ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01" y="116632"/>
            <a:ext cx="5080596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38461"/>
            <a:ext cx="5328591" cy="321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72" y="1700808"/>
            <a:ext cx="6953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03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1004" y="5445224"/>
            <a:ext cx="6326088" cy="934040"/>
          </a:xfrm>
        </p:spPr>
        <p:txBody>
          <a:bodyPr/>
          <a:lstStyle/>
          <a:p>
            <a:pPr algn="l"/>
            <a:r>
              <a:rPr lang="cs-CZ" sz="1800" dirty="0" smtClean="0"/>
              <a:t>Pohled na budovu Domova Barevný svět / společná    jídelna / společné prostory / nedostatek soukromí… </a:t>
            </a:r>
            <a:endParaRPr lang="cs-CZ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548680"/>
            <a:ext cx="2836157" cy="1772419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53" y="692493"/>
            <a:ext cx="287973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664296" cy="178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49" y="2830317"/>
            <a:ext cx="268829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92" y="651563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183" y="3077096"/>
            <a:ext cx="2808312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95" y="3573016"/>
            <a:ext cx="2495957" cy="187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47" y="116632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219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43608" y="980729"/>
            <a:ext cx="7416824" cy="497756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Vize</a:t>
            </a:r>
          </a:p>
          <a:p>
            <a:pPr algn="just"/>
            <a:r>
              <a:rPr lang="cs-CZ" sz="2000" dirty="0" smtClean="0">
                <a:solidFill>
                  <a:schemeClr val="tx1"/>
                </a:solidFill>
              </a:rPr>
              <a:t>Opustit budovy Domova Barevný svět a Domova Na Liščině</a:t>
            </a:r>
          </a:p>
          <a:p>
            <a:pPr algn="just"/>
            <a:r>
              <a:rPr lang="cs-CZ" sz="2000" dirty="0" smtClean="0">
                <a:solidFill>
                  <a:schemeClr val="tx1"/>
                </a:solidFill>
              </a:rPr>
              <a:t>Usilovat o návrat uživatelů do původní rodiny, náhradní rodiny, popř. služeb v blízkosti původního bydliště</a:t>
            </a:r>
          </a:p>
          <a:p>
            <a:pPr algn="just"/>
            <a:r>
              <a:rPr lang="cs-CZ" sz="2000" dirty="0" smtClean="0">
                <a:solidFill>
                  <a:schemeClr val="tx1"/>
                </a:solidFill>
              </a:rPr>
              <a:t>Vybudovat přízemní bezbariérové domy. V každém domě budou 2 domácnosti pro max. 6 uživatelů, v každém objektu max. 12 uživatelů (18 uživatelů pro uživatele s vysokou mírou podpory)</a:t>
            </a:r>
          </a:p>
          <a:p>
            <a:pPr algn="just"/>
            <a:r>
              <a:rPr lang="cs-CZ" sz="2000" dirty="0" smtClean="0">
                <a:solidFill>
                  <a:schemeClr val="tx1"/>
                </a:solidFill>
              </a:rPr>
              <a:t>Uživatel bude využívat  </a:t>
            </a:r>
          </a:p>
          <a:p>
            <a:pPr marL="45720" indent="0" algn="just">
              <a:buNone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  veřejně dostupné služby</a:t>
            </a:r>
            <a:endParaRPr lang="cs-CZ" sz="20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sz="2000" b="1" dirty="0" smtClean="0"/>
          </a:p>
          <a:p>
            <a:endParaRPr lang="cs-CZ" b="1" u="sng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3707904" y="5947703"/>
            <a:ext cx="3816424" cy="648073"/>
          </a:xfrm>
        </p:spPr>
        <p:txBody>
          <a:bodyPr/>
          <a:lstStyle/>
          <a:p>
            <a:pPr algn="l"/>
            <a:r>
              <a:rPr lang="cs-CZ" sz="3200" dirty="0" smtClean="0">
                <a:solidFill>
                  <a:srgbClr val="FF0000"/>
                </a:solidFill>
              </a:rPr>
              <a:t>CESTA KE ZMĚNĚ  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rywikova\Documents\LOGO_MANUAL_CTYRLISTEK\Logo_solo_D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03" y="5644851"/>
            <a:ext cx="691129" cy="6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Nová - Medlešice\P4200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67" y="3638682"/>
            <a:ext cx="2944426" cy="200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00" y="548680"/>
            <a:ext cx="1685246" cy="93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987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904" y="5947703"/>
            <a:ext cx="3816424" cy="648073"/>
          </a:xfrm>
        </p:spPr>
        <p:txBody>
          <a:bodyPr/>
          <a:lstStyle/>
          <a:p>
            <a:pPr algn="l"/>
            <a:r>
              <a:rPr lang="cs-CZ" sz="3200" dirty="0" smtClean="0">
                <a:solidFill>
                  <a:srgbClr val="FF0000"/>
                </a:solidFill>
              </a:rPr>
              <a:t>CESTA KE ZMĚNĚ  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rywikova\Documents\LOGO_MANUAL_CTYRLISTEK\Logo_solo_D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03" y="5644851"/>
            <a:ext cx="691129" cy="6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527001" y="1738628"/>
            <a:ext cx="8104868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Vytipované </a:t>
            </a:r>
            <a:r>
              <a:rPr lang="cs-CZ" b="1" dirty="0" smtClean="0"/>
              <a:t>pozemky </a:t>
            </a:r>
            <a:r>
              <a:rPr lang="cs-CZ" dirty="0" smtClean="0"/>
              <a:t>– vše na území města Ostravy</a:t>
            </a:r>
            <a:endParaRPr lang="cs-CZ" b="1" dirty="0"/>
          </a:p>
          <a:p>
            <a:pPr>
              <a:spcBef>
                <a:spcPts val="600"/>
              </a:spcBef>
            </a:pPr>
            <a:endParaRPr lang="cs-CZ" b="1" dirty="0" smtClean="0"/>
          </a:p>
          <a:p>
            <a:pPr>
              <a:spcBef>
                <a:spcPts val="600"/>
              </a:spcBef>
            </a:pPr>
            <a:endParaRPr lang="cs-CZ" b="1" dirty="0" smtClean="0"/>
          </a:p>
          <a:p>
            <a:pPr>
              <a:spcBef>
                <a:spcPts val="600"/>
              </a:spcBef>
            </a:pPr>
            <a:r>
              <a:rPr lang="cs-CZ" b="1" dirty="0" smtClean="0"/>
              <a:t>IROP- </a:t>
            </a:r>
            <a:r>
              <a:rPr lang="cs-CZ" b="1" dirty="0"/>
              <a:t>Integrovaný regionální operační program – </a:t>
            </a:r>
            <a:r>
              <a:rPr lang="cs-CZ" dirty="0"/>
              <a:t>finanční zdroje z Evropských fondů</a:t>
            </a:r>
          </a:p>
          <a:p>
            <a:pPr>
              <a:spcBef>
                <a:spcPts val="600"/>
              </a:spcBef>
            </a:pPr>
            <a:endParaRPr lang="cs-CZ" b="1" dirty="0" smtClean="0"/>
          </a:p>
          <a:p>
            <a:pPr>
              <a:spcBef>
                <a:spcPts val="600"/>
              </a:spcBef>
            </a:pPr>
            <a:endParaRPr lang="cs-CZ" b="1" dirty="0"/>
          </a:p>
          <a:p>
            <a:pPr>
              <a:spcBef>
                <a:spcPts val="600"/>
              </a:spcBef>
            </a:pPr>
            <a:endParaRPr lang="cs-CZ" b="1" dirty="0" smtClean="0"/>
          </a:p>
          <a:p>
            <a:pPr>
              <a:spcBef>
                <a:spcPts val="600"/>
              </a:spcBef>
            </a:pPr>
            <a:endParaRPr lang="cs-CZ" b="1" dirty="0"/>
          </a:p>
          <a:p>
            <a:pPr>
              <a:spcBef>
                <a:spcPts val="600"/>
              </a:spcBef>
            </a:pPr>
            <a:r>
              <a:rPr lang="cs-CZ" b="1" dirty="0" smtClean="0"/>
              <a:t>Dvě etapy výstavby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cs-CZ" dirty="0" smtClean="0"/>
              <a:t>I. etapa – 6 domů do roku 2018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cs-CZ" dirty="0" smtClean="0"/>
              <a:t>II. etapa – 6 až 7 domů do roku 2020</a:t>
            </a:r>
          </a:p>
          <a:p>
            <a:pPr>
              <a:spcBef>
                <a:spcPts val="600"/>
              </a:spcBef>
            </a:pPr>
            <a:endParaRPr lang="cs-CZ" dirty="0" smtClean="0"/>
          </a:p>
          <a:p>
            <a:pPr algn="ctr">
              <a:spcBef>
                <a:spcPts val="600"/>
              </a:spcBef>
            </a:pPr>
            <a:endParaRPr lang="cs-CZ" dirty="0" smtClean="0"/>
          </a:p>
          <a:p>
            <a:pPr>
              <a:spcBef>
                <a:spcPts val="600"/>
              </a:spcBef>
            </a:pP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56" y="3708131"/>
            <a:ext cx="2576098" cy="190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92620"/>
            <a:ext cx="1152129" cy="7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82" y="1196752"/>
            <a:ext cx="1893794" cy="143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621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980728"/>
            <a:ext cx="6741368" cy="42484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Kdo bude poskytovat podporu?</a:t>
            </a:r>
          </a:p>
          <a:p>
            <a:pPr marL="45720" indent="0">
              <a:buNone/>
            </a:pPr>
            <a:endParaRPr lang="cs-CZ" dirty="0" smtClean="0"/>
          </a:p>
          <a:p>
            <a:r>
              <a:rPr lang="cs-CZ" dirty="0" smtClean="0">
                <a:solidFill>
                  <a:schemeClr val="tx1"/>
                </a:solidFill>
              </a:rPr>
              <a:t>Pracovník v sociálních službách</a:t>
            </a:r>
          </a:p>
          <a:p>
            <a:pPr marL="4572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Vedoucí domácnosti</a:t>
            </a:r>
          </a:p>
          <a:p>
            <a:pPr marL="4572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Sociální pracovník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Všeobecná sestra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29200"/>
            <a:ext cx="42433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013176"/>
            <a:ext cx="6953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125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5485500"/>
            <a:ext cx="6512511" cy="1143000"/>
          </a:xfrm>
        </p:spPr>
        <p:txBody>
          <a:bodyPr/>
          <a:lstStyle/>
          <a:p>
            <a:pPr algn="l"/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</a:rPr>
              <a:t>Každý uživatel má dostatek soukromí, může se věnovat svým zálibám a rozhodovat o svém životě.</a:t>
            </a: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2565238" cy="34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3119999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/>
          <a:stretch/>
        </p:blipFill>
        <p:spPr bwMode="auto">
          <a:xfrm>
            <a:off x="1979712" y="2979376"/>
            <a:ext cx="3503380" cy="226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7" y="188640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505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5517232"/>
            <a:ext cx="5328592" cy="1008112"/>
          </a:xfrm>
        </p:spPr>
        <p:txBody>
          <a:bodyPr/>
          <a:lstStyle/>
          <a:p>
            <a:r>
              <a:rPr lang="cs-CZ" sz="1800" dirty="0" smtClean="0">
                <a:solidFill>
                  <a:schemeClr val="accent6">
                    <a:lumMod val="75000"/>
                  </a:schemeClr>
                </a:solidFill>
              </a:rPr>
              <a:t>Život v pohodlí vlastního domova, který si uživatel může zařídit podle svého přání </a:t>
            </a:r>
            <a:br>
              <a:rPr lang="cs-CZ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1800" dirty="0" smtClean="0">
                <a:solidFill>
                  <a:schemeClr val="accent6">
                    <a:lumMod val="75000"/>
                  </a:schemeClr>
                </a:solidFill>
              </a:rPr>
              <a:t>a svých potřeb…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35"/>
            <a:ext cx="3264000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3119448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908720"/>
            <a:ext cx="3277023" cy="48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21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01408" cy="5361776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sz="6400" dirty="0" smtClean="0">
                <a:solidFill>
                  <a:schemeClr val="tx1"/>
                </a:solidFill>
              </a:rPr>
              <a:t>Děkujeme za pozornost</a:t>
            </a:r>
          </a:p>
          <a:p>
            <a:pPr marL="45720" indent="0">
              <a:buNone/>
            </a:pPr>
            <a:endParaRPr lang="cs-CZ" sz="64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sz="64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sz="64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sz="64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sz="6400" dirty="0" smtClean="0">
                <a:solidFill>
                  <a:schemeClr val="tx1"/>
                </a:solidFill>
              </a:rPr>
              <a:t>V Ostravě dne 25.11.2015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sz="5600" dirty="0" smtClean="0">
                <a:solidFill>
                  <a:schemeClr val="tx1"/>
                </a:solidFill>
              </a:rPr>
              <a:t>Mgr. Šárka Matyášková, manažer transformace</a:t>
            </a:r>
          </a:p>
          <a:p>
            <a:pPr marL="45720" indent="0">
              <a:buNone/>
            </a:pPr>
            <a:r>
              <a:rPr lang="cs-CZ" sz="5600" dirty="0" smtClean="0">
                <a:solidFill>
                  <a:schemeClr val="tx1"/>
                </a:solidFill>
              </a:rPr>
              <a:t>Mgr. Ivana Kostková, vedoucí Domova Barevný svět</a:t>
            </a:r>
          </a:p>
          <a:p>
            <a:pPr marL="45720" indent="0">
              <a:buNone/>
            </a:pPr>
            <a:endParaRPr lang="cs-CZ" sz="56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cs-CZ" sz="56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sz="5600" dirty="0" smtClean="0">
                <a:solidFill>
                  <a:schemeClr val="tx1"/>
                </a:solidFill>
              </a:rPr>
              <a:t>Čtyřlístek, centrum pro osoby se zdravotním postižením</a:t>
            </a:r>
          </a:p>
          <a:p>
            <a:pPr marL="45720" indent="0">
              <a:buNone/>
            </a:pPr>
            <a:r>
              <a:rPr lang="cs-CZ" sz="5600" dirty="0">
                <a:solidFill>
                  <a:schemeClr val="tx1"/>
                </a:solidFill>
              </a:rPr>
              <a:t>p</a:t>
            </a:r>
            <a:r>
              <a:rPr lang="cs-CZ" sz="5600" dirty="0" smtClean="0">
                <a:solidFill>
                  <a:schemeClr val="tx1"/>
                </a:solidFill>
              </a:rPr>
              <a:t>říspěvková organizace</a:t>
            </a:r>
          </a:p>
          <a:p>
            <a:pPr marL="45720" indent="0">
              <a:buNone/>
            </a:pPr>
            <a:r>
              <a:rPr lang="cs-CZ" sz="5600" dirty="0" smtClean="0">
                <a:solidFill>
                  <a:schemeClr val="tx1"/>
                </a:solidFill>
              </a:rPr>
              <a:t>Hladnovská 751/119</a:t>
            </a:r>
          </a:p>
          <a:p>
            <a:pPr marL="45720" indent="0">
              <a:buNone/>
            </a:pPr>
            <a:r>
              <a:rPr lang="cs-CZ" sz="5600" dirty="0" smtClean="0">
                <a:solidFill>
                  <a:schemeClr val="tx1"/>
                </a:solidFill>
              </a:rPr>
              <a:t>712 00  Ostrava-</a:t>
            </a:r>
            <a:r>
              <a:rPr lang="cs-CZ" sz="5600" dirty="0" err="1" smtClean="0">
                <a:solidFill>
                  <a:schemeClr val="tx1"/>
                </a:solidFill>
              </a:rPr>
              <a:t>Muglinov</a:t>
            </a:r>
            <a:endParaRPr lang="cs-CZ" sz="56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91" y="1196752"/>
            <a:ext cx="336037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974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115616" y="1124744"/>
            <a:ext cx="6400800" cy="446449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cs-CZ" dirty="0" smtClean="0">
                <a:solidFill>
                  <a:schemeClr val="tx1"/>
                </a:solidFill>
              </a:rPr>
              <a:t>Čtyřlístek </a:t>
            </a:r>
            <a:r>
              <a:rPr lang="cs-CZ" dirty="0">
                <a:solidFill>
                  <a:schemeClr val="tx1"/>
                </a:solidFill>
              </a:rPr>
              <a:t>– centrum pro osoby se zdravotním postižením Ostrava je příspěvkovou organizací statutárního města Ostravy, zřízenou k 1. 1. 2001.</a:t>
            </a:r>
          </a:p>
          <a:p>
            <a:pPr marL="45720" indent="0" algn="just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Poskytujeme sociální služby lidem ve věku od </a:t>
            </a:r>
            <a:r>
              <a:rPr lang="cs-CZ" dirty="0" smtClean="0">
                <a:solidFill>
                  <a:schemeClr val="tx1"/>
                </a:solidFill>
              </a:rPr>
              <a:t>sedmi </a:t>
            </a:r>
            <a:r>
              <a:rPr lang="cs-CZ" dirty="0">
                <a:solidFill>
                  <a:schemeClr val="tx1"/>
                </a:solidFill>
              </a:rPr>
              <a:t>let se zdravotním postižením mentálním i kombinovaným, vycházející z jejich individuálních potřeb, a to jak ve formě pobytových, tak ambulantních nebo terénních služeb.</a:t>
            </a:r>
          </a:p>
          <a:p>
            <a:pPr marL="45720" indent="0" algn="just">
              <a:buNone/>
            </a:pP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90" y="260648"/>
            <a:ext cx="5400600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97152"/>
            <a:ext cx="2616648" cy="17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1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1412776"/>
            <a:ext cx="6957392" cy="4392488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Pobytové služby: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Domov Jandova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Domov Na Liščině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Domov Barevný svět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Stacionář Třebovice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Chráněné bydlení Martinovská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Chráněné bydlení Čtyřlístek se dvěma místy poskytování služeb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Domov Hladnovská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Ambulantní služby: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Centrum pracovní činnosti</a:t>
            </a:r>
          </a:p>
          <a:p>
            <a:endParaRPr lang="cs-CZ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cs-CZ" b="1" dirty="0" smtClean="0">
                <a:solidFill>
                  <a:schemeClr val="tx1"/>
                </a:solidFill>
              </a:rPr>
              <a:t>Terénní služby: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Podpora samostatného bydlení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4022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961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tyrlistekostrava.cz/uploads/mediapool/P425118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0454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mov Barevný svě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66" y="3630291"/>
            <a:ext cx="2165738" cy="14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26" y="1844824"/>
            <a:ext cx="2118960" cy="15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58" y="1424582"/>
            <a:ext cx="2112596" cy="135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39" y="2788146"/>
            <a:ext cx="20002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41168"/>
            <a:ext cx="208823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86" y="2997176"/>
            <a:ext cx="20002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437112"/>
            <a:ext cx="2152253" cy="160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99" y="264890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213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11560" y="1196752"/>
            <a:ext cx="7632848" cy="5112568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Transformace</a:t>
            </a:r>
            <a:endParaRPr lang="cs-CZ" dirty="0"/>
          </a:p>
          <a:p>
            <a:r>
              <a:rPr lang="cs-CZ" dirty="0" smtClean="0">
                <a:solidFill>
                  <a:schemeClr val="tx1"/>
                </a:solidFill>
              </a:rPr>
              <a:t>Změna z velkokapacitních služeb na bydlení a podporu v běžném prostředí</a:t>
            </a:r>
          </a:p>
          <a:p>
            <a:pPr marL="4572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„Vyvést“ uživatele z velkých ústavů do jiných druhů bydlení v běžném prostředí s podporou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Transformací však rozumíme nejen skutečnost, že něco starého bouráme a něco nového stavíme. Skutečná změna se musí odehrát především v myšlení lidí.</a:t>
            </a:r>
          </a:p>
          <a:p>
            <a:endParaRPr lang="cs-CZ" dirty="0" smtClean="0"/>
          </a:p>
          <a:p>
            <a:endParaRPr lang="cs-CZ" dirty="0"/>
          </a:p>
          <a:p>
            <a:pPr marL="45720" indent="0">
              <a:buNone/>
            </a:pPr>
            <a:endParaRPr lang="cs-CZ" dirty="0"/>
          </a:p>
          <a:p>
            <a:pPr marL="45720" indent="0" algn="ctr">
              <a:buNone/>
            </a:pPr>
            <a:r>
              <a:rPr lang="cs-CZ" dirty="0">
                <a:solidFill>
                  <a:srgbClr val="FF0000"/>
                </a:solidFill>
              </a:rPr>
              <a:t>NENÍ NORMÁLNÍ ŽÍT V ÚSTAVU, JE NORMÁLNÍ ŽÍT V BĚŽNÉM BYDLENÍ! 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239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11560" y="1306376"/>
            <a:ext cx="7848872" cy="439248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cs-CZ" sz="2400" b="1" dirty="0" smtClean="0">
                <a:solidFill>
                  <a:schemeClr val="tx1"/>
                </a:solidFill>
              </a:rPr>
              <a:t>„</a:t>
            </a:r>
            <a:r>
              <a:rPr lang="cs-CZ" sz="2400" b="1" dirty="0">
                <a:solidFill>
                  <a:schemeClr val="tx1"/>
                </a:solidFill>
              </a:rPr>
              <a:t>Koncepce transformace sociálních služeb zajišťovaných příspěvkovými organizacemi“ </a:t>
            </a:r>
            <a:endParaRPr lang="cs-CZ" sz="2400" b="1" dirty="0" smtClean="0">
              <a:solidFill>
                <a:schemeClr val="tx1"/>
              </a:solidFill>
              <a:latin typeface="Calibri"/>
            </a:endParaRPr>
          </a:p>
          <a:p>
            <a:pPr marL="45720" indent="0">
              <a:buNone/>
            </a:pPr>
            <a:endParaRPr lang="cs-CZ" sz="2400" b="1" dirty="0">
              <a:solidFill>
                <a:schemeClr val="tx1"/>
              </a:solidFill>
              <a:latin typeface="Calibri"/>
            </a:endParaRPr>
          </a:p>
          <a:p>
            <a:pPr marL="45720" indent="0">
              <a:buNone/>
            </a:pPr>
            <a:r>
              <a:rPr lang="cs-CZ" sz="24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„</a:t>
            </a:r>
            <a:r>
              <a:rPr lang="cs-CZ" sz="2400" b="1" dirty="0">
                <a:solidFill>
                  <a:srgbClr val="000000"/>
                </a:solidFill>
                <a:latin typeface="Trebuchet MS" panose="020B0603020202020204" pitchFamily="34" charset="0"/>
              </a:rPr>
              <a:t>Podpora procesu transformace Domova Barevný svět“ </a:t>
            </a:r>
            <a:endParaRPr lang="cs-CZ" sz="2400" b="1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" indent="0">
              <a:buNone/>
            </a:pPr>
            <a:endParaRPr lang="cs-CZ" sz="24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" indent="0">
              <a:buNone/>
            </a:pPr>
            <a:r>
              <a:rPr lang="cs-CZ" sz="24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„</a:t>
            </a:r>
            <a:r>
              <a:rPr lang="cs-CZ" sz="2400" b="1" dirty="0">
                <a:solidFill>
                  <a:srgbClr val="000000"/>
                </a:solidFill>
                <a:latin typeface="Trebuchet MS" panose="020B0603020202020204" pitchFamily="34" charset="0"/>
              </a:rPr>
              <a:t>Podpora procesu transformace organizace </a:t>
            </a:r>
            <a:r>
              <a:rPr lang="cs-CZ" sz="24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Čtyřlístek“</a:t>
            </a:r>
          </a:p>
          <a:p>
            <a:pPr marL="45720" indent="0">
              <a:buNone/>
            </a:pPr>
            <a:r>
              <a:rPr lang="cs-CZ" sz="24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      </a:t>
            </a:r>
          </a:p>
          <a:p>
            <a:pPr marL="45720" indent="0">
              <a:buNone/>
            </a:pPr>
            <a:r>
              <a:rPr lang="cs-CZ" sz="24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„Transformační plány“</a:t>
            </a:r>
          </a:p>
          <a:p>
            <a:pPr marL="45720" indent="0">
              <a:buNone/>
            </a:pPr>
            <a:endParaRPr lang="cs-CZ" sz="24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" indent="0">
              <a:buNone/>
            </a:pPr>
            <a:r>
              <a:rPr lang="cs-CZ" sz="24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„Transformační záměry“</a:t>
            </a:r>
            <a:endParaRPr lang="cs-CZ" sz="2400" b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" indent="0" algn="ctr">
              <a:buNone/>
            </a:pPr>
            <a:endParaRPr lang="cs-CZ" sz="24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400600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21088"/>
            <a:ext cx="2376264" cy="147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807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7848872" cy="6048672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>
                <a:solidFill>
                  <a:schemeClr val="tx1"/>
                </a:solidFill>
              </a:rPr>
              <a:t>Chráněné bydlení Čtyřlístek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solidFill>
                  <a:schemeClr val="tx1"/>
                </a:solidFill>
              </a:rPr>
              <a:t>Chráněné bydlení Martinovská</a:t>
            </a:r>
          </a:p>
          <a:p>
            <a:endParaRPr lang="cs-CZ" dirty="0" smtClean="0"/>
          </a:p>
          <a:p>
            <a:endParaRPr lang="cs-CZ" dirty="0" smtClean="0"/>
          </a:p>
          <a:p>
            <a:pPr marL="45720" indent="0">
              <a:buNone/>
            </a:pPr>
            <a:endParaRPr lang="cs-CZ" dirty="0" smtClean="0"/>
          </a:p>
          <a:p>
            <a:r>
              <a:rPr lang="cs-CZ" dirty="0" smtClean="0">
                <a:solidFill>
                  <a:schemeClr val="tx1"/>
                </a:solidFill>
              </a:rPr>
              <a:t>Domov Jandova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1590600" cy="11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73392"/>
            <a:ext cx="1601754" cy="12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73" y="1484784"/>
            <a:ext cx="1590600" cy="11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27" y="1484784"/>
            <a:ext cx="1512671" cy="11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11" y="3616944"/>
            <a:ext cx="164418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65" y="3356992"/>
            <a:ext cx="1014225" cy="149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4846014"/>
            <a:ext cx="1835696" cy="137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00" y="4945707"/>
            <a:ext cx="1914037" cy="14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53" y="44624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12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 smtClean="0">
                <a:solidFill>
                  <a:schemeClr val="tx1"/>
                </a:solidFill>
              </a:rPr>
              <a:t>Domov </a:t>
            </a:r>
            <a:r>
              <a:rPr lang="cs-CZ" dirty="0">
                <a:solidFill>
                  <a:schemeClr val="tx1"/>
                </a:solidFill>
              </a:rPr>
              <a:t>Hladnovská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>
                <a:solidFill>
                  <a:schemeClr val="tx1"/>
                </a:solidFill>
              </a:rPr>
              <a:t>Stacionář Třebovice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32" y="1772816"/>
            <a:ext cx="169545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94" y="1784648"/>
            <a:ext cx="201771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\\s-fs01\SPOLECNY\TRANSFORMACE\ST\Rekonstrukce\Stavba 8.7.2015 (4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83" y="4281200"/>
            <a:ext cx="3035829" cy="17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-fs01\SPOLECNY\TRANSFORMACE\ST\Rekonstrukce\Stavba 8.7.2015 (5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43" y="4281200"/>
            <a:ext cx="2952328" cy="16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4022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42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36713" y="692696"/>
            <a:ext cx="7750460" cy="5112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cs-CZ" b="1" dirty="0" smtClean="0"/>
          </a:p>
          <a:p>
            <a:pPr marL="45720" indent="0" algn="ctr">
              <a:buNone/>
            </a:pPr>
            <a:r>
              <a:rPr lang="cs-CZ" b="1" dirty="0" smtClean="0"/>
              <a:t>           </a:t>
            </a:r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</a:rPr>
              <a:t>Současný stav Domova Barevný svět a Domova na Liščině</a:t>
            </a:r>
            <a:endParaRPr lang="cs-CZ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1800" dirty="0" smtClean="0">
                <a:solidFill>
                  <a:schemeClr val="tx1"/>
                </a:solidFill>
              </a:rPr>
              <a:t>Mnoho uživatelů v jedné budově</a:t>
            </a:r>
          </a:p>
          <a:p>
            <a:r>
              <a:rPr lang="cs-CZ" sz="1800" dirty="0" smtClean="0">
                <a:solidFill>
                  <a:schemeClr val="tx1"/>
                </a:solidFill>
              </a:rPr>
              <a:t>Až čtyřlůžkové pokoje</a:t>
            </a:r>
          </a:p>
          <a:p>
            <a:r>
              <a:rPr lang="cs-CZ" sz="1800" dirty="0" smtClean="0">
                <a:solidFill>
                  <a:schemeClr val="tx1"/>
                </a:solidFill>
              </a:rPr>
              <a:t>Stravování ve společné jídelně</a:t>
            </a:r>
          </a:p>
          <a:p>
            <a:r>
              <a:rPr lang="cs-CZ" sz="1800" dirty="0" smtClean="0">
                <a:solidFill>
                  <a:schemeClr val="tx1"/>
                </a:solidFill>
              </a:rPr>
              <a:t>Nulové soukromí</a:t>
            </a:r>
          </a:p>
          <a:p>
            <a:r>
              <a:rPr lang="cs-CZ" sz="1800" dirty="0" smtClean="0">
                <a:solidFill>
                  <a:schemeClr val="tx1"/>
                </a:solidFill>
              </a:rPr>
              <a:t>Uživatel se přizpůsobuje službě</a:t>
            </a:r>
          </a:p>
          <a:p>
            <a:r>
              <a:rPr lang="cs-CZ" sz="1800" dirty="0" smtClean="0">
                <a:solidFill>
                  <a:schemeClr val="tx1"/>
                </a:solidFill>
              </a:rPr>
              <a:t>„Suchá noha“</a:t>
            </a:r>
          </a:p>
          <a:p>
            <a:r>
              <a:rPr lang="cs-CZ" sz="1800" dirty="0" smtClean="0">
                <a:solidFill>
                  <a:schemeClr val="tx1"/>
                </a:solidFill>
              </a:rPr>
              <a:t>Vše se řídí podle pravidel organizace</a:t>
            </a:r>
          </a:p>
          <a:p>
            <a:r>
              <a:rPr lang="cs-CZ" sz="1800" dirty="0" smtClean="0">
                <a:solidFill>
                  <a:schemeClr val="tx1"/>
                </a:solidFill>
              </a:rPr>
              <a:t>Uživatelé nemají zkušenosti s jiným způsobem života než ústavním</a:t>
            </a:r>
          </a:p>
          <a:p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81" y="116632"/>
            <a:ext cx="540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645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862</TotalTime>
  <Words>474</Words>
  <Application>Microsoft Office PowerPoint</Application>
  <PresentationFormat>Předvádění na obrazovce (4:3)</PresentationFormat>
  <Paragraphs>125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Aerodynamika</vt:lpstr>
      <vt:lpstr>          Transformace             CESTA KE ZMĚNĚ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Pohled na budovu Domova Barevný svět / společná    jídelna / společné prostory / nedostatek soukromí… </vt:lpstr>
      <vt:lpstr>CESTA KE ZMĚNĚ  </vt:lpstr>
      <vt:lpstr>CESTA KE ZMĚNĚ  </vt:lpstr>
      <vt:lpstr>Prezentace aplikace PowerPoint</vt:lpstr>
      <vt:lpstr>Každý uživatel má dostatek soukromí, může se věnovat svým zálibám a rozhodovat o svém životě.</vt:lpstr>
      <vt:lpstr>Život v pohodlí vlastního domova, který si uživatel může zařídit podle svého přání  a svých potřeb…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Transformace Domova Barevný svět</dc:title>
  <dc:creator>Rywiková Bohdana</dc:creator>
  <cp:lastModifiedBy>Rywiková Bohdana</cp:lastModifiedBy>
  <cp:revision>103</cp:revision>
  <dcterms:created xsi:type="dcterms:W3CDTF">2014-06-13T11:06:57Z</dcterms:created>
  <dcterms:modified xsi:type="dcterms:W3CDTF">2016-01-13T13:35:54Z</dcterms:modified>
</cp:coreProperties>
</file>